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2" r:id="rId3"/>
    <p:sldId id="263" r:id="rId4"/>
    <p:sldId id="264" r:id="rId5"/>
    <p:sldId id="265" r:id="rId6"/>
    <p:sldId id="267" r:id="rId7"/>
    <p:sldId id="269"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EA42A-8EEA-47DC-A824-6740F2EC2B0C}" type="datetimeFigureOut">
              <a:rPr lang="en-US" smtClean="0"/>
              <a:pPr/>
              <a:t>12/19/2019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CDDA5-C675-4E3F-A880-DAF1D527638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C18131E-637D-47A1-88F4-0FE4FCA9D0F2}"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F758639B-D38B-4221-A884-324488E362F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8639B-D38B-4221-A884-324488E362F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8639B-D38B-4221-A884-324488E362F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F758639B-D38B-4221-A884-324488E362F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F758639B-D38B-4221-A884-324488E362F4}"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F758639B-D38B-4221-A884-324488E362F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F758639B-D38B-4221-A884-324488E362F4}"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8639B-D38B-4221-A884-324488E362F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58639B-D38B-4221-A884-324488E362F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58639B-D38B-4221-A884-324488E362F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4C1D852-571F-4FE9-85D8-5745C0C416F2}" type="datetimeFigureOut">
              <a:rPr lang="en-US" smtClean="0"/>
              <a:pPr/>
              <a:t>12/19/2019</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F758639B-D38B-4221-A884-324488E362F4}"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4C1D852-571F-4FE9-85D8-5745C0C416F2}" type="datetimeFigureOut">
              <a:rPr lang="en-US" smtClean="0"/>
              <a:pPr/>
              <a:t>12/19/2019</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758639B-D38B-4221-A884-324488E362F4}"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2071678"/>
            <a:ext cx="7429552" cy="1569660"/>
          </a:xfrm>
          <a:prstGeom prst="rect">
            <a:avLst/>
          </a:prstGeom>
          <a:solidFill>
            <a:schemeClr val="bg2">
              <a:lumMod val="90000"/>
            </a:schemeClr>
          </a:solidFill>
          <a:ln>
            <a:solidFill>
              <a:schemeClr val="bg2">
                <a:lumMod val="90000"/>
              </a:schemeClr>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i-IN"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सुस्वागतम्</a:t>
            </a: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15475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t>श्री छत्रपती शिवाजी महाविदयालय, उमरगा.</a:t>
            </a:r>
            <a:b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br>
            <a: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t>जि. उस्मानाबाद.</a:t>
            </a:r>
            <a:b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br>
            <a: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t>समाजशास्त्र विभाग.</a:t>
            </a:r>
            <a:b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br>
            <a: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t>प्रा. पी.डी. पाटील</a:t>
            </a:r>
            <a:b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br>
            <a:r>
              <a:rPr lang="hi-IN" b="1" cap="none" spc="50" dirty="0" smtClean="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rPr>
              <a:t>समाजशास्त्र विभाग प्रमूख</a:t>
            </a:r>
            <a:endParaRPr lang="en-IN" b="1" cap="none" spc="50" dirty="0">
              <a:ln w="11430">
                <a:solidFill>
                  <a:schemeClr val="accent2">
                    <a:lumMod val="75000"/>
                  </a:schemeClr>
                </a:solidFill>
              </a:ln>
              <a:solidFill>
                <a:schemeClr val="accent2">
                  <a:lumMod val="75000"/>
                </a:schemeClr>
              </a:soli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428736"/>
            <a:ext cx="7786742" cy="3170099"/>
          </a:xfrm>
          <a:prstGeom prst="rect">
            <a:avLst/>
          </a:prstGeom>
        </p:spPr>
        <p:txBody>
          <a:bodyPr wrap="square">
            <a:spAutoFit/>
          </a:bodyPr>
          <a:lstStyle/>
          <a:p>
            <a:pPr algn="ctr"/>
            <a:r>
              <a:rPr lang="hi-IN" sz="5000" dirty="0" smtClean="0">
                <a:solidFill>
                  <a:schemeClr val="accent4">
                    <a:lumMod val="75000"/>
                  </a:schemeClr>
                </a:solidFill>
                <a:effectLst>
                  <a:outerShdw blurRad="60007" dist="310007" dir="7680000" sy="30000" kx="1300200" algn="ctr" rotWithShape="0">
                    <a:prstClr val="black">
                      <a:alpha val="32000"/>
                    </a:prstClr>
                  </a:outerShdw>
                </a:effectLst>
              </a:rPr>
              <a:t>बी. ए तृतीय वर्ष.</a:t>
            </a:r>
          </a:p>
          <a:p>
            <a:pPr algn="ctr"/>
            <a:r>
              <a:rPr lang="hi-IN" sz="5000" dirty="0" smtClean="0">
                <a:solidFill>
                  <a:schemeClr val="accent4">
                    <a:lumMod val="75000"/>
                  </a:schemeClr>
                </a:solidFill>
                <a:effectLst>
                  <a:outerShdw blurRad="60007" dist="310007" dir="7680000" sy="30000" kx="1300200" algn="ctr" rotWithShape="0">
                    <a:prstClr val="black">
                      <a:alpha val="32000"/>
                    </a:prstClr>
                  </a:outerShdw>
                </a:effectLst>
              </a:rPr>
              <a:t>पेपर क्र - १०</a:t>
            </a:r>
          </a:p>
          <a:p>
            <a:pPr algn="ctr"/>
            <a:r>
              <a:rPr lang="hi-IN" sz="5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60007" dist="310007" dir="7680000" sy="30000" kx="1300200" algn="ctr" rotWithShape="0">
                    <a:prstClr val="black">
                      <a:alpha val="32000"/>
                    </a:prstClr>
                  </a:outerShdw>
                </a:effectLst>
              </a:rPr>
              <a:t>संशोधन पध्दतीशास्त्राचा परिचय.</a:t>
            </a:r>
            <a:endParaRPr lang="en-IN" sz="5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60007" dist="310007" dir="7680000" sy="30000" kx="1300200" algn="ctr" rotWithShape="0">
                  <a:prstClr val="black">
                    <a:alpha val="32000"/>
                  </a:prst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357166"/>
            <a:ext cx="8858312" cy="6001643"/>
          </a:xfrm>
          <a:prstGeom prst="rect">
            <a:avLst/>
          </a:prstGeom>
        </p:spPr>
        <p:txBody>
          <a:bodyPr wrap="square">
            <a:spAutoFit/>
          </a:bodyPr>
          <a:lstStyle/>
          <a:p>
            <a:pPr algn="ctr"/>
            <a:r>
              <a:rPr lang="hi-IN" sz="2400" b="1" dirty="0" smtClean="0">
                <a:ln w="24500" cmpd="dbl">
                  <a:solidFill>
                    <a:schemeClr val="accent2">
                      <a:shade val="85000"/>
                      <a:satMod val="155000"/>
                    </a:schemeClr>
                  </a:solidFill>
                  <a:prstDash val="solid"/>
                  <a:miter lim="800000"/>
                </a:ln>
                <a:solidFill>
                  <a:schemeClr val="bg2">
                    <a:lumMod val="10000"/>
                  </a:schemeClr>
                </a:solidFill>
                <a:effectLst>
                  <a:outerShdw blurRad="38100" dist="38100" dir="7020000" algn="tl">
                    <a:srgbClr val="000000">
                      <a:alpha val="35000"/>
                    </a:srgbClr>
                  </a:outerShdw>
                </a:effectLst>
              </a:rPr>
              <a:t>सामाजिक संशोधन</a:t>
            </a:r>
          </a:p>
          <a:p>
            <a:pPr algn="just">
              <a:lnSpc>
                <a:spcPct val="200000"/>
              </a:lnSpc>
            </a:pPr>
            <a:r>
              <a:rPr lang="hi-IN" b="1" dirty="0" smtClean="0">
                <a:solidFill>
                  <a:srgbClr val="0070C0"/>
                </a:solidFill>
              </a:rPr>
              <a:t>प्रस्तावना :-  कोणत्याही शास्त्रामध्ये सामाजिक संशोधनाला महत्वपुर्ण स्थान दिले जाते. सर्वसाधारणपणे शास्त्राचे दोन प्रकार पाडले जातात. १) नैसर्गिक शास्त्रे २) सामाजिक शास्त्रे या दोन्ही प्रकारच्या शास्त्रामध्ये वैज्ञानिक पध्दतीचा अवलंब करून संशोधन करण्यात येते. जे संशोधन सामाजिक घटनाबाबत केले जाते. अशा संशोधनाला सामाजिक संशोधन म्हणतात. वैज्ञानिक पध्दतीचा अवलंब करून कोणत्याही ज्ञानशाखेत संशोधन केले जाते. सर्वच सामाजिक शास्त्रामध्ये वैज्ञानिक पध्दतीचा अवलंब करून संशोधन केले जात असल्याने त्यांना शास्त्राचा दर्जा प्राप्त झाला आहे. विशेषत: सामाजिक शास्त्रामध्ये वस्तूनिष्‍ठता राखणे कठीण असले तरीही वैज्ञानिक पध्दतीचा अवलंब करून सामाजिक घटनांचे देखील शास्त्रीयदृष्ट्या अध्ययन केले जाते. व त्याव्दारे नविन ज्ञानप्राप्ती</a:t>
            </a:r>
            <a:r>
              <a:rPr lang="en-US" b="1" dirty="0" smtClean="0">
                <a:solidFill>
                  <a:srgbClr val="0070C0"/>
                </a:solidFill>
              </a:rPr>
              <a:t> </a:t>
            </a:r>
            <a:r>
              <a:rPr lang="hi-IN" b="1" dirty="0" smtClean="0">
                <a:solidFill>
                  <a:srgbClr val="0070C0"/>
                </a:solidFill>
              </a:rPr>
              <a:t>आणि जून्या ज्ञानाचे परिक्षण केले जाते. तेव्हा त्यास सामाजिक संशोधन असे म्हणतात.</a:t>
            </a:r>
            <a:r>
              <a:rPr lang="en-US" b="1" dirty="0" smtClean="0">
                <a:solidFill>
                  <a:srgbClr val="0070C0"/>
                </a:solidFill>
              </a:rPr>
              <a:t> </a:t>
            </a:r>
            <a:endParaRPr lang="en-IN"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642918"/>
            <a:ext cx="8858312" cy="5282721"/>
          </a:xfrm>
          <a:prstGeom prst="rect">
            <a:avLst/>
          </a:prstGeom>
        </p:spPr>
        <p:txBody>
          <a:bodyPr wrap="square">
            <a:spAutoFit/>
          </a:bodyPr>
          <a:lstStyle/>
          <a:p>
            <a:pPr>
              <a:lnSpc>
                <a:spcPct val="200000"/>
              </a:lnSpc>
            </a:pPr>
            <a:r>
              <a:rPr lang="hi-IN" sz="2000" b="1" dirty="0" smtClean="0">
                <a:ln w="17780" cmpd="sng">
                  <a:solidFill>
                    <a:schemeClr val="tx1"/>
                  </a:solidFill>
                  <a:prstDash val="solid"/>
                  <a:miter lim="800000"/>
                </a:ln>
                <a:solidFill>
                  <a:srgbClr val="FFFF00"/>
                </a:solidFill>
                <a:effectLst>
                  <a:outerShdw blurRad="50800" algn="tl" rotWithShape="0">
                    <a:srgbClr val="000000"/>
                  </a:outerShdw>
                </a:effectLst>
              </a:rPr>
              <a:t>सामाजिक संशोधनाचा अर्थ</a:t>
            </a:r>
            <a:r>
              <a:rPr lang="en-US" sz="2000" b="1" dirty="0" smtClean="0">
                <a:ln w="17780" cmpd="sng">
                  <a:solidFill>
                    <a:schemeClr val="tx1"/>
                  </a:solidFill>
                  <a:prstDash val="solid"/>
                  <a:miter lim="800000"/>
                </a:ln>
                <a:solidFill>
                  <a:srgbClr val="FFFF00"/>
                </a:solidFill>
                <a:effectLst>
                  <a:outerShdw blurRad="50800" algn="tl" rotWithShape="0">
                    <a:srgbClr val="000000"/>
                  </a:outerShdw>
                </a:effectLst>
              </a:rPr>
              <a:t> </a:t>
            </a:r>
            <a:r>
              <a:rPr lang="hi-IN" sz="2000" b="1" dirty="0" smtClean="0">
                <a:ln w="17780" cmpd="sng">
                  <a:solidFill>
                    <a:schemeClr val="tx1"/>
                  </a:solidFill>
                  <a:prstDash val="solid"/>
                  <a:miter lim="800000"/>
                </a:ln>
                <a:solidFill>
                  <a:srgbClr val="FFFF00"/>
                </a:solidFill>
                <a:effectLst>
                  <a:outerShdw blurRad="50800" algn="tl" rotWithShape="0">
                    <a:srgbClr val="000000"/>
                  </a:outerShdw>
                </a:effectLst>
              </a:rPr>
              <a:t>/</a:t>
            </a:r>
            <a:r>
              <a:rPr lang="en-US" sz="2000" b="1" dirty="0" smtClean="0">
                <a:ln w="17780" cmpd="sng">
                  <a:solidFill>
                    <a:schemeClr val="tx1"/>
                  </a:solidFill>
                  <a:prstDash val="solid"/>
                  <a:miter lim="800000"/>
                </a:ln>
                <a:solidFill>
                  <a:srgbClr val="FFFF00"/>
                </a:solidFill>
                <a:effectLst>
                  <a:outerShdw blurRad="50800" algn="tl" rotWithShape="0">
                    <a:srgbClr val="000000"/>
                  </a:outerShdw>
                </a:effectLst>
              </a:rPr>
              <a:t> </a:t>
            </a:r>
            <a:r>
              <a:rPr lang="hi-IN" sz="2000" b="1" dirty="0" smtClean="0">
                <a:ln w="17780" cmpd="sng">
                  <a:solidFill>
                    <a:schemeClr val="tx1"/>
                  </a:solidFill>
                  <a:prstDash val="solid"/>
                  <a:miter lim="800000"/>
                </a:ln>
                <a:solidFill>
                  <a:srgbClr val="FFFF00"/>
                </a:solidFill>
                <a:effectLst>
                  <a:outerShdw blurRad="50800" algn="tl" rotWithShape="0">
                    <a:srgbClr val="000000"/>
                  </a:outerShdw>
                </a:effectLst>
              </a:rPr>
              <a:t>व्याख्या</a:t>
            </a:r>
            <a:r>
              <a:rPr lang="en-US" sz="2000" b="1" dirty="0" smtClean="0">
                <a:ln w="17780" cmpd="sng">
                  <a:solidFill>
                    <a:schemeClr val="tx1"/>
                  </a:solidFill>
                  <a:prstDash val="solid"/>
                  <a:miter lim="800000"/>
                </a:ln>
                <a:solidFill>
                  <a:srgbClr val="FFFF00"/>
                </a:solidFill>
                <a:effectLst>
                  <a:outerShdw blurRad="50800" algn="tl" rotWithShape="0">
                    <a:srgbClr val="000000"/>
                  </a:outerShdw>
                </a:effectLst>
              </a:rPr>
              <a:t> :-</a:t>
            </a:r>
            <a:endParaRPr lang="hi-IN" sz="2000" b="1" dirty="0" smtClean="0">
              <a:ln w="17780" cmpd="sng">
                <a:solidFill>
                  <a:schemeClr val="tx1"/>
                </a:solidFill>
                <a:prstDash val="solid"/>
                <a:miter lim="800000"/>
              </a:ln>
              <a:solidFill>
                <a:srgbClr val="FFFF00"/>
              </a:solidFill>
              <a:effectLst>
                <a:outerShdw blurRad="50800" algn="tl" rotWithShape="0">
                  <a:srgbClr val="000000"/>
                </a:outerShdw>
              </a:effectLst>
            </a:endParaRPr>
          </a:p>
          <a:p>
            <a:pPr>
              <a:lnSpc>
                <a:spcPct val="200000"/>
              </a:lnSpc>
            </a:pPr>
            <a:r>
              <a:rPr lang="hi-IN" b="1" dirty="0" smtClean="0">
                <a:solidFill>
                  <a:schemeClr val="accent2">
                    <a:lumMod val="75000"/>
                  </a:schemeClr>
                </a:solidFill>
              </a:rPr>
              <a:t>१) सी.ए. मोझर :- सामाजिक घटना आणि समस्या याबाबत नविन ज्ञान प्राप्तीकरिता करण्यात आलेल्या व्यवस्थित संशोधनाला सामाजिक संशोधन असे म्हणतात.</a:t>
            </a:r>
          </a:p>
          <a:p>
            <a:pPr>
              <a:lnSpc>
                <a:spcPct val="200000"/>
              </a:lnSpc>
            </a:pPr>
            <a:r>
              <a:rPr lang="hi-IN" b="1" dirty="0" smtClean="0">
                <a:solidFill>
                  <a:schemeClr val="accent2">
                    <a:lumMod val="75000"/>
                  </a:schemeClr>
                </a:solidFill>
              </a:rPr>
              <a:t>२) बोगार्डस :- सामाजिक जीवन जगणाऱ्या लोकांच्या जीवनाचे सखोल अध्ययन करून त्यातील क्रियाशिल प्रक्रिया शोधून काढणे म्हणजे सामाजिक संशोधन होय.</a:t>
            </a:r>
          </a:p>
          <a:p>
            <a:pPr>
              <a:lnSpc>
                <a:spcPct val="200000"/>
              </a:lnSpc>
            </a:pPr>
            <a:r>
              <a:rPr lang="hi-IN" b="1" dirty="0" smtClean="0">
                <a:solidFill>
                  <a:schemeClr val="accent2">
                    <a:lumMod val="75000"/>
                  </a:schemeClr>
                </a:solidFill>
              </a:rPr>
              <a:t>३) स्लेसिंजर आणि स्टिफेन्सन :- ज्ञानाच्या कक्षा विस्तारित करणे, त्याची अचूकता तपासणे आणि सिध्दांताच्या मांडणीसाठी हे ज्ञान कितपत उपयोगी पडते. हे पाहण्यासाठी शास्त्रीय पध्दती शोधून काढणे, त्याचे विश्लेषण करणे आणि सामाजिक जीवनाच्या संकल्पना मांडण्याची व्यवस्थित पध्दत म्हणजे सामाजिक संशोधन होय.</a:t>
            </a:r>
            <a:endParaRPr lang="en-IN" b="1"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71546"/>
            <a:ext cx="8429684" cy="4647426"/>
          </a:xfrm>
          <a:prstGeom prst="rect">
            <a:avLst/>
          </a:prstGeom>
        </p:spPr>
        <p:txBody>
          <a:bodyPr wrap="square">
            <a:spAutoFit/>
          </a:bodyPr>
          <a:lstStyle/>
          <a:p>
            <a:pPr>
              <a:lnSpc>
                <a:spcPct val="200000"/>
              </a:lnSpc>
            </a:pPr>
            <a:r>
              <a:rPr lang="hi-IN" sz="2800" b="1" dirty="0" smtClean="0">
                <a:ln w="18000">
                  <a:solidFill>
                    <a:schemeClr val="accent2">
                      <a:satMod val="140000"/>
                    </a:schemeClr>
                  </a:solidFill>
                  <a:prstDash val="solid"/>
                  <a:miter lim="800000"/>
                </a:ln>
                <a:solidFill>
                  <a:schemeClr val="bg2">
                    <a:lumMod val="50000"/>
                  </a:schemeClr>
                </a:solidFill>
                <a:effectLst>
                  <a:outerShdw blurRad="25500" dist="23000" dir="7020000" algn="tl">
                    <a:srgbClr val="000000">
                      <a:alpha val="50000"/>
                    </a:srgbClr>
                  </a:outerShdw>
                </a:effectLst>
              </a:rPr>
              <a:t>सामाजिक संशोधनाची वैशिष्टे :-</a:t>
            </a:r>
          </a:p>
          <a:p>
            <a:pPr>
              <a:lnSpc>
                <a:spcPct val="200000"/>
              </a:lnSpc>
            </a:pPr>
            <a:r>
              <a:rPr lang="hi-IN" sz="2400" dirty="0" smtClean="0">
                <a:solidFill>
                  <a:srgbClr val="7030A0"/>
                </a:solidFill>
              </a:rPr>
              <a:t>१) सामाजिक घटनांचा अभ्यास</a:t>
            </a:r>
          </a:p>
          <a:p>
            <a:pPr>
              <a:lnSpc>
                <a:spcPct val="200000"/>
              </a:lnSpc>
            </a:pPr>
            <a:r>
              <a:rPr lang="hi-IN" sz="2400" dirty="0" smtClean="0">
                <a:solidFill>
                  <a:srgbClr val="7030A0"/>
                </a:solidFill>
              </a:rPr>
              <a:t>२) नविन तथ्यांचा शोध</a:t>
            </a:r>
          </a:p>
          <a:p>
            <a:pPr>
              <a:lnSpc>
                <a:spcPct val="200000"/>
              </a:lnSpc>
            </a:pPr>
            <a:r>
              <a:rPr lang="hi-IN" sz="2400" dirty="0" smtClean="0">
                <a:solidFill>
                  <a:srgbClr val="7030A0"/>
                </a:solidFill>
              </a:rPr>
              <a:t>३) जुन्या तथ्यांचे परीक्षण</a:t>
            </a:r>
          </a:p>
          <a:p>
            <a:pPr>
              <a:lnSpc>
                <a:spcPct val="200000"/>
              </a:lnSpc>
            </a:pPr>
            <a:r>
              <a:rPr lang="hi-IN" sz="2400" dirty="0" smtClean="0">
                <a:solidFill>
                  <a:srgbClr val="7030A0"/>
                </a:solidFill>
              </a:rPr>
              <a:t>४) कार्यकारण संबधाचा शोध</a:t>
            </a:r>
          </a:p>
          <a:p>
            <a:pPr>
              <a:lnSpc>
                <a:spcPct val="200000"/>
              </a:lnSpc>
            </a:pPr>
            <a:r>
              <a:rPr lang="hi-IN" sz="2400" dirty="0" smtClean="0">
                <a:solidFill>
                  <a:srgbClr val="7030A0"/>
                </a:solidFill>
              </a:rPr>
              <a:t>५) वैज्ञानिक पध्दतीचा उपयोग</a:t>
            </a:r>
            <a:endParaRPr lang="en-IN" sz="2400"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285728"/>
            <a:ext cx="6715172" cy="3323987"/>
          </a:xfrm>
          <a:prstGeom prst="rect">
            <a:avLst/>
          </a:prstGeom>
        </p:spPr>
        <p:txBody>
          <a:bodyPr wrap="square">
            <a:spAutoFit/>
          </a:bodyPr>
          <a:lstStyle/>
          <a:p>
            <a:pPr>
              <a:lnSpc>
                <a:spcPct val="150000"/>
              </a:lnSpc>
            </a:pPr>
            <a:r>
              <a:rPr lang="hi-IN" sz="2000" dirty="0" smtClean="0">
                <a:ln w="19050">
                  <a:solidFill>
                    <a:schemeClr val="tx1"/>
                  </a:solidFill>
                </a:ln>
                <a:solidFill>
                  <a:srgbClr val="7030A0"/>
                </a:solidFill>
              </a:rPr>
              <a:t>सामाजिक संशोधनातील </a:t>
            </a:r>
            <a:r>
              <a:rPr lang="hi-IN" sz="2000" dirty="0" smtClean="0">
                <a:ln w="19050">
                  <a:solidFill>
                    <a:schemeClr val="tx1"/>
                  </a:solidFill>
                </a:ln>
                <a:solidFill>
                  <a:srgbClr val="7030A0"/>
                </a:solidFill>
              </a:rPr>
              <a:t>पायऱ्या</a:t>
            </a:r>
            <a:r>
              <a:rPr lang="en-US" sz="2000" dirty="0" smtClean="0">
                <a:ln w="19050">
                  <a:solidFill>
                    <a:schemeClr val="tx1"/>
                  </a:solidFill>
                </a:ln>
                <a:solidFill>
                  <a:srgbClr val="7030A0"/>
                </a:solidFill>
              </a:rPr>
              <a:t> </a:t>
            </a:r>
            <a:r>
              <a:rPr lang="hi-IN" sz="2000" dirty="0" smtClean="0">
                <a:ln w="19050">
                  <a:solidFill>
                    <a:schemeClr val="tx1"/>
                  </a:solidFill>
                </a:ln>
                <a:solidFill>
                  <a:srgbClr val="7030A0"/>
                </a:solidFill>
              </a:rPr>
              <a:t>/</a:t>
            </a:r>
            <a:r>
              <a:rPr lang="en-US" sz="2000" dirty="0" smtClean="0">
                <a:ln w="19050">
                  <a:solidFill>
                    <a:schemeClr val="tx1"/>
                  </a:solidFill>
                </a:ln>
                <a:solidFill>
                  <a:srgbClr val="7030A0"/>
                </a:solidFill>
              </a:rPr>
              <a:t> </a:t>
            </a:r>
            <a:r>
              <a:rPr lang="hi-IN" sz="2000" dirty="0" smtClean="0">
                <a:ln w="19050">
                  <a:solidFill>
                    <a:schemeClr val="tx1"/>
                  </a:solidFill>
                </a:ln>
                <a:solidFill>
                  <a:srgbClr val="7030A0"/>
                </a:solidFill>
              </a:rPr>
              <a:t>टप्पे </a:t>
            </a:r>
            <a:r>
              <a:rPr lang="hi-IN" sz="2000" dirty="0" smtClean="0">
                <a:ln w="19050">
                  <a:solidFill>
                    <a:schemeClr val="tx1"/>
                  </a:solidFill>
                </a:ln>
                <a:solidFill>
                  <a:srgbClr val="7030A0"/>
                </a:solidFill>
              </a:rPr>
              <a:t>:-</a:t>
            </a:r>
          </a:p>
          <a:p>
            <a:pPr>
              <a:lnSpc>
                <a:spcPct val="150000"/>
              </a:lnSpc>
            </a:pPr>
            <a:r>
              <a:rPr lang="hi-IN" sz="2000" b="1" dirty="0" smtClean="0">
                <a:solidFill>
                  <a:srgbClr val="FF66FF"/>
                </a:solidFill>
              </a:rPr>
              <a:t>१) </a:t>
            </a:r>
            <a:r>
              <a:rPr lang="hi-IN" sz="2000" b="1" dirty="0" smtClean="0">
                <a:solidFill>
                  <a:srgbClr val="FF66FF"/>
                </a:solidFill>
              </a:rPr>
              <a:t>समस्यासूत्रण</a:t>
            </a:r>
            <a:r>
              <a:rPr lang="en-US" sz="2000" b="1" dirty="0" smtClean="0">
                <a:solidFill>
                  <a:srgbClr val="FF66FF"/>
                </a:solidFill>
              </a:rPr>
              <a:t>	</a:t>
            </a:r>
            <a:r>
              <a:rPr lang="en-US" sz="2000" b="1" dirty="0" smtClean="0">
                <a:solidFill>
                  <a:srgbClr val="FF66FF"/>
                </a:solidFill>
              </a:rPr>
              <a:t>	</a:t>
            </a:r>
            <a:r>
              <a:rPr lang="hi-IN" sz="2000" b="1" dirty="0" smtClean="0">
                <a:solidFill>
                  <a:srgbClr val="FF66FF"/>
                </a:solidFill>
              </a:rPr>
              <a:t>२</a:t>
            </a:r>
            <a:r>
              <a:rPr lang="hi-IN" sz="2000" b="1" dirty="0" smtClean="0">
                <a:solidFill>
                  <a:srgbClr val="FF66FF"/>
                </a:solidFill>
              </a:rPr>
              <a:t>) निरीक्षण</a:t>
            </a:r>
          </a:p>
          <a:p>
            <a:pPr>
              <a:lnSpc>
                <a:spcPct val="150000"/>
              </a:lnSpc>
            </a:pPr>
            <a:r>
              <a:rPr lang="hi-IN" sz="2000" b="1" dirty="0" smtClean="0">
                <a:solidFill>
                  <a:srgbClr val="FF66FF"/>
                </a:solidFill>
              </a:rPr>
              <a:t>३) </a:t>
            </a:r>
            <a:r>
              <a:rPr lang="hi-IN" sz="2000" b="1" dirty="0" smtClean="0">
                <a:solidFill>
                  <a:srgbClr val="FF66FF"/>
                </a:solidFill>
              </a:rPr>
              <a:t>वर्गीकरण</a:t>
            </a:r>
            <a:r>
              <a:rPr lang="en-US" sz="2000" b="1" dirty="0" smtClean="0">
                <a:solidFill>
                  <a:srgbClr val="FF66FF"/>
                </a:solidFill>
              </a:rPr>
              <a:t>		</a:t>
            </a:r>
            <a:r>
              <a:rPr lang="hi-IN" sz="2000" b="1" dirty="0" smtClean="0">
                <a:solidFill>
                  <a:srgbClr val="FF66FF"/>
                </a:solidFill>
              </a:rPr>
              <a:t>४</a:t>
            </a:r>
            <a:r>
              <a:rPr lang="hi-IN" sz="2000" b="1" dirty="0" smtClean="0">
                <a:solidFill>
                  <a:srgbClr val="FF66FF"/>
                </a:solidFill>
              </a:rPr>
              <a:t>) गृहितकृत्य</a:t>
            </a:r>
          </a:p>
          <a:p>
            <a:pPr>
              <a:lnSpc>
                <a:spcPct val="150000"/>
              </a:lnSpc>
            </a:pPr>
            <a:r>
              <a:rPr lang="hi-IN" sz="2000" b="1" dirty="0" smtClean="0">
                <a:solidFill>
                  <a:srgbClr val="FF66FF"/>
                </a:solidFill>
              </a:rPr>
              <a:t>५) संशोधन </a:t>
            </a:r>
            <a:r>
              <a:rPr lang="hi-IN" sz="2000" b="1" dirty="0" smtClean="0">
                <a:solidFill>
                  <a:srgbClr val="FF66FF"/>
                </a:solidFill>
              </a:rPr>
              <a:t>आराखडा</a:t>
            </a:r>
            <a:r>
              <a:rPr lang="en-US" sz="2000" b="1" dirty="0" smtClean="0">
                <a:solidFill>
                  <a:srgbClr val="FF66FF"/>
                </a:solidFill>
              </a:rPr>
              <a:t>	</a:t>
            </a:r>
            <a:r>
              <a:rPr lang="hi-IN" sz="2000" b="1" dirty="0" smtClean="0">
                <a:solidFill>
                  <a:srgbClr val="FF66FF"/>
                </a:solidFill>
              </a:rPr>
              <a:t>६</a:t>
            </a:r>
            <a:r>
              <a:rPr lang="hi-IN" sz="2000" b="1" dirty="0" smtClean="0">
                <a:solidFill>
                  <a:srgbClr val="FF66FF"/>
                </a:solidFill>
              </a:rPr>
              <a:t>) तथ्यसंकलन</a:t>
            </a:r>
          </a:p>
          <a:p>
            <a:pPr>
              <a:lnSpc>
                <a:spcPct val="150000"/>
              </a:lnSpc>
            </a:pPr>
            <a:r>
              <a:rPr lang="hi-IN" sz="2000" b="1" dirty="0" smtClean="0">
                <a:solidFill>
                  <a:srgbClr val="FF66FF"/>
                </a:solidFill>
              </a:rPr>
              <a:t>७) तथ्याचे </a:t>
            </a:r>
            <a:r>
              <a:rPr lang="hi-IN" sz="2000" b="1" dirty="0" smtClean="0">
                <a:solidFill>
                  <a:srgbClr val="FF66FF"/>
                </a:solidFill>
              </a:rPr>
              <a:t>वर्गीकरण</a:t>
            </a:r>
            <a:r>
              <a:rPr lang="en-US" sz="2000" b="1" dirty="0" smtClean="0">
                <a:solidFill>
                  <a:srgbClr val="FF66FF"/>
                </a:solidFill>
              </a:rPr>
              <a:t>	</a:t>
            </a:r>
            <a:r>
              <a:rPr lang="hi-IN" sz="2000" b="1" dirty="0" smtClean="0">
                <a:solidFill>
                  <a:srgbClr val="FF66FF"/>
                </a:solidFill>
              </a:rPr>
              <a:t>८</a:t>
            </a:r>
            <a:r>
              <a:rPr lang="hi-IN" sz="2000" b="1" dirty="0" smtClean="0">
                <a:solidFill>
                  <a:srgbClr val="FF66FF"/>
                </a:solidFill>
              </a:rPr>
              <a:t>) </a:t>
            </a:r>
            <a:r>
              <a:rPr lang="hi-IN" sz="2000" b="1" dirty="0" smtClean="0">
                <a:solidFill>
                  <a:srgbClr val="FF66FF"/>
                </a:solidFill>
              </a:rPr>
              <a:t>पडताळणी</a:t>
            </a:r>
            <a:endParaRPr lang="en-US" sz="2000" b="1" dirty="0" smtClean="0">
              <a:solidFill>
                <a:srgbClr val="FF66FF"/>
              </a:solidFill>
            </a:endParaRPr>
          </a:p>
          <a:p>
            <a:pPr>
              <a:lnSpc>
                <a:spcPct val="150000"/>
              </a:lnSpc>
            </a:pPr>
            <a:r>
              <a:rPr lang="hi-IN" sz="2000" b="1" dirty="0" smtClean="0">
                <a:solidFill>
                  <a:srgbClr val="FF66FF"/>
                </a:solidFill>
              </a:rPr>
              <a:t>९</a:t>
            </a:r>
            <a:r>
              <a:rPr lang="hi-IN" sz="2000" b="1" dirty="0" smtClean="0">
                <a:solidFill>
                  <a:srgbClr val="FF66FF"/>
                </a:solidFill>
              </a:rPr>
              <a:t>) </a:t>
            </a:r>
            <a:r>
              <a:rPr lang="hi-IN" sz="2000" b="1" dirty="0" smtClean="0">
                <a:solidFill>
                  <a:srgbClr val="FF66FF"/>
                </a:solidFill>
              </a:rPr>
              <a:t>सामान्यीकरण</a:t>
            </a:r>
            <a:r>
              <a:rPr lang="en-US" sz="2000" b="1" dirty="0" smtClean="0">
                <a:solidFill>
                  <a:srgbClr val="FF66FF"/>
                </a:solidFill>
              </a:rPr>
              <a:t> 		</a:t>
            </a:r>
            <a:r>
              <a:rPr lang="hi-IN" sz="2000" b="1" dirty="0" smtClean="0">
                <a:solidFill>
                  <a:srgbClr val="FF66FF"/>
                </a:solidFill>
              </a:rPr>
              <a:t>१०</a:t>
            </a:r>
            <a:r>
              <a:rPr lang="hi-IN" sz="2000" b="1" dirty="0" smtClean="0">
                <a:solidFill>
                  <a:srgbClr val="FF66FF"/>
                </a:solidFill>
              </a:rPr>
              <a:t>) </a:t>
            </a:r>
            <a:r>
              <a:rPr lang="hi-IN" sz="2000" b="1" dirty="0" smtClean="0">
                <a:solidFill>
                  <a:srgbClr val="FF66FF"/>
                </a:solidFill>
              </a:rPr>
              <a:t>पूर्वकथन</a:t>
            </a:r>
            <a:endParaRPr lang="en-US" sz="2000" b="1" dirty="0" smtClean="0">
              <a:solidFill>
                <a:srgbClr val="FF66FF"/>
              </a:solidFill>
            </a:endParaRPr>
          </a:p>
          <a:p>
            <a:pPr>
              <a:lnSpc>
                <a:spcPct val="150000"/>
              </a:lnSpc>
            </a:pPr>
            <a:r>
              <a:rPr lang="hi-IN" sz="2000" b="1" dirty="0" smtClean="0">
                <a:solidFill>
                  <a:srgbClr val="FF66FF"/>
                </a:solidFill>
              </a:rPr>
              <a:t>११</a:t>
            </a:r>
            <a:r>
              <a:rPr lang="hi-IN" sz="2000" b="1" dirty="0" smtClean="0">
                <a:solidFill>
                  <a:srgbClr val="FF66FF"/>
                </a:solidFill>
              </a:rPr>
              <a:t>) अहवाल लेखन</a:t>
            </a:r>
            <a:r>
              <a:rPr lang="en-US" sz="2000" b="1" dirty="0" smtClean="0">
                <a:solidFill>
                  <a:srgbClr val="FF66FF"/>
                </a:solidFill>
              </a:rPr>
              <a:t> </a:t>
            </a:r>
            <a:endParaRPr lang="en-IN" sz="2000" b="1" dirty="0">
              <a:solidFill>
                <a:srgbClr val="FF66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290"/>
            <a:ext cx="7929618" cy="6124754"/>
          </a:xfrm>
          <a:prstGeom prst="rect">
            <a:avLst/>
          </a:prstGeom>
        </p:spPr>
        <p:txBody>
          <a:bodyPr wrap="square">
            <a:spAutoFit/>
          </a:bodyPr>
          <a:lstStyle/>
          <a:p>
            <a:pPr>
              <a:lnSpc>
                <a:spcPct val="200000"/>
              </a:lnSpc>
            </a:pPr>
            <a:r>
              <a:rPr lang="hi-IN" sz="2800" b="1" dirty="0" smtClean="0">
                <a:ln w="18000">
                  <a:solidFill>
                    <a:schemeClr val="tx1"/>
                  </a:solidFill>
                  <a:prstDash val="solid"/>
                  <a:miter lim="800000"/>
                </a:ln>
                <a:solidFill>
                  <a:srgbClr val="0066FF"/>
                </a:solidFill>
                <a:effectLst>
                  <a:outerShdw blurRad="25500" dist="23000" dir="7020000" algn="tl">
                    <a:srgbClr val="000000">
                      <a:alpha val="50000"/>
                    </a:srgbClr>
                  </a:outerShdw>
                </a:effectLst>
              </a:rPr>
              <a:t>सामाजिक संशोधनाचे महत्व :-</a:t>
            </a:r>
          </a:p>
          <a:p>
            <a:pPr>
              <a:lnSpc>
                <a:spcPct val="200000"/>
              </a:lnSpc>
            </a:pPr>
            <a:r>
              <a:rPr lang="hi-IN" sz="2400" b="1" dirty="0" smtClean="0">
                <a:solidFill>
                  <a:srgbClr val="0099FF"/>
                </a:solidFill>
              </a:rPr>
              <a:t>१) अज्ञानाचा नाश</a:t>
            </a:r>
          </a:p>
          <a:p>
            <a:pPr>
              <a:lnSpc>
                <a:spcPct val="200000"/>
              </a:lnSpc>
            </a:pPr>
            <a:r>
              <a:rPr lang="hi-IN" sz="2400" b="1" dirty="0" smtClean="0">
                <a:solidFill>
                  <a:srgbClr val="0099FF"/>
                </a:solidFill>
              </a:rPr>
              <a:t>२) सामाजिक कल्याणासाठी सहाय्यक</a:t>
            </a:r>
          </a:p>
          <a:p>
            <a:pPr>
              <a:lnSpc>
                <a:spcPct val="200000"/>
              </a:lnSpc>
            </a:pPr>
            <a:r>
              <a:rPr lang="hi-IN" sz="2400" b="1" dirty="0" smtClean="0">
                <a:solidFill>
                  <a:srgbClr val="0099FF"/>
                </a:solidFill>
              </a:rPr>
              <a:t>३) सामाजिक प्रगतीला सहाय्यक</a:t>
            </a:r>
          </a:p>
          <a:p>
            <a:pPr>
              <a:lnSpc>
                <a:spcPct val="200000"/>
              </a:lnSpc>
            </a:pPr>
            <a:r>
              <a:rPr lang="hi-IN" sz="2400" b="1" dirty="0" smtClean="0">
                <a:solidFill>
                  <a:srgbClr val="0099FF"/>
                </a:solidFill>
              </a:rPr>
              <a:t>४) सामाजिक नियंत्रणास सहाय्यक</a:t>
            </a:r>
          </a:p>
          <a:p>
            <a:pPr>
              <a:lnSpc>
                <a:spcPct val="200000"/>
              </a:lnSpc>
            </a:pPr>
            <a:r>
              <a:rPr lang="hi-IN" sz="2400" b="1" dirty="0" smtClean="0">
                <a:solidFill>
                  <a:srgbClr val="0099FF"/>
                </a:solidFill>
              </a:rPr>
              <a:t>५) सामाजिक नियोजनाला सहाय्यक</a:t>
            </a:r>
          </a:p>
          <a:p>
            <a:pPr>
              <a:lnSpc>
                <a:spcPct val="200000"/>
              </a:lnSpc>
            </a:pPr>
            <a:r>
              <a:rPr lang="hi-IN" sz="2400" b="1" dirty="0" smtClean="0">
                <a:solidFill>
                  <a:srgbClr val="0099FF"/>
                </a:solidFill>
              </a:rPr>
              <a:t>६) सामाजिक शास्त्राच्या विकासाला सहाय्यक</a:t>
            </a:r>
          </a:p>
          <a:p>
            <a:pPr>
              <a:lnSpc>
                <a:spcPct val="200000"/>
              </a:lnSpc>
            </a:pPr>
            <a:r>
              <a:rPr lang="hi-IN" sz="2400" b="1" dirty="0" smtClean="0">
                <a:solidFill>
                  <a:srgbClr val="0099FF"/>
                </a:solidFill>
              </a:rPr>
              <a:t>७) सैध्दांतिक उपयोगिता</a:t>
            </a:r>
            <a:endParaRPr lang="en-IN" sz="2400" b="1" dirty="0">
              <a:solidFill>
                <a:srgbClr val="0099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08" y="1285860"/>
            <a:ext cx="4296369" cy="1569660"/>
          </a:xfrm>
          <a:prstGeom prst="rect">
            <a:avLst/>
          </a:prstGeom>
        </p:spPr>
        <p:txBody>
          <a:bodyPr wrap="none">
            <a:spAutoFit/>
            <a:scene3d>
              <a:camera prst="orthographicFront"/>
              <a:lightRig rig="threePt" dir="t"/>
            </a:scene3d>
            <a:sp3d extrusionH="57150">
              <a:bevelT w="82550" h="38100" prst="coolSlant"/>
            </a:sp3d>
          </a:bodyPr>
          <a:lstStyle/>
          <a:p>
            <a:pPr algn="ctr"/>
            <a:r>
              <a:rPr lang="hi-IN" sz="9600" dirty="0" smtClean="0">
                <a:solidFill>
                  <a:srgbClr val="FF0000"/>
                </a:solidFill>
                <a:effectLst>
                  <a:glow rad="139700">
                    <a:schemeClr val="accent2">
                      <a:satMod val="175000"/>
                      <a:alpha val="40000"/>
                    </a:schemeClr>
                  </a:glow>
                  <a:outerShdw blurRad="60007" dist="200025" dir="15000000" sy="30000" kx="-1800000" algn="bl" rotWithShape="0">
                    <a:prstClr val="black">
                      <a:alpha val="32000"/>
                    </a:prstClr>
                  </a:outerShdw>
                </a:effectLst>
              </a:rPr>
              <a:t>धन्यवाद</a:t>
            </a:r>
            <a:endParaRPr lang="en-IN" sz="3600" dirty="0">
              <a:solidFill>
                <a:srgbClr val="FF0000"/>
              </a:solidFill>
              <a:effectLst>
                <a:glow rad="139700">
                  <a:schemeClr val="accent2">
                    <a:satMod val="175000"/>
                    <a:alpha val="40000"/>
                  </a:schemeClr>
                </a:glow>
                <a:outerShdw blurRad="60007" dist="200025" dir="15000000" sy="30000" kx="-1800000" algn="bl" rotWithShape="0">
                  <a:prstClr val="black">
                    <a:alpha val="32000"/>
                  </a:prst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TotalTime>
  <Words>316</Words>
  <Application>Microsoft Office PowerPoint</Application>
  <PresentationFormat>On-screen Show (4:3)</PresentationFormat>
  <Paragraphs>34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Slide 1</vt:lpstr>
      <vt:lpstr>श्री छत्रपती शिवाजी महाविदयालय, उमरगा. जि. उस्मानाबाद. समाजशास्त्र विभाग. प्रा. पी.डी. पाटील समाजशास्त्र विभाग प्रमूख</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cp:revision>
  <dcterms:created xsi:type="dcterms:W3CDTF">2019-12-19T07:48:38Z</dcterms:created>
  <dcterms:modified xsi:type="dcterms:W3CDTF">2019-12-19T10:45:39Z</dcterms:modified>
</cp:coreProperties>
</file>